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355" r:id="rId3"/>
    <p:sldId id="367" r:id="rId4"/>
    <p:sldId id="361" r:id="rId5"/>
    <p:sldId id="363" r:id="rId6"/>
    <p:sldId id="362" r:id="rId7"/>
    <p:sldId id="351" r:id="rId8"/>
    <p:sldId id="364" r:id="rId9"/>
    <p:sldId id="358" r:id="rId10"/>
    <p:sldId id="360" r:id="rId11"/>
    <p:sldId id="359" r:id="rId12"/>
    <p:sldId id="372" r:id="rId13"/>
    <p:sldId id="368" r:id="rId14"/>
    <p:sldId id="369" r:id="rId15"/>
    <p:sldId id="311" r:id="rId16"/>
    <p:sldId id="370" r:id="rId17"/>
    <p:sldId id="371" r:id="rId18"/>
    <p:sldId id="373" r:id="rId19"/>
    <p:sldId id="274" r:id="rId20"/>
  </p:sldIdLst>
  <p:sldSz cx="9326563" cy="6858000"/>
  <p:notesSz cx="6858000" cy="9144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3"/>
    <p:restoredTop sz="94718"/>
  </p:normalViewPr>
  <p:slideViewPr>
    <p:cSldViewPr>
      <p:cViewPr varScale="1">
        <p:scale>
          <a:sx n="117" d="100"/>
          <a:sy n="117" d="100"/>
        </p:scale>
        <p:origin x="1200" y="168"/>
      </p:cViewPr>
      <p:guideLst>
        <p:guide orient="horz" pos="2160"/>
        <p:guide pos="29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4272" y="1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baumgarten/Documents/Minnesota%20Managed%20Care%20Review/2022%20Minnesota%20Health%20Market/Report/Part%20Two/MN%20Part%202%20Graphics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baumgarten/Documents/Minnesota%20Managed%20Care%20Review/2018%20Minnesota%20Health%20Market/Report/Part%20Two/Hospital%20profits%202012-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baumgarten/Documents/Minnesota%20Managed%20Care%20Review/2022%20Minnesota%20Health%20Market/Report/Part%20Two/MN%20Part%202%20Graphics%20(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baumgarten/Documents/Minnesota%20Managed%20Care%20Review/2023%20Minnesota%20Health%20Market/Report/Part%20One/Graphics%20Part%20On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baumgarten/Documents/Minnesota%20Managed%20Care%20Review/2018%20Minnesota%20Health%20Market/Report/Part%20Two/Hospital%20profits%202012-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baumgarten/Documents/Minnesota%20Managed%20Care%20Review/2023%20Minnesota%20Health%20Market/Report/Part%20One/Graphics%20Part%20On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9EF-794F-B569-FB448DD2560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9EF-794F-B569-FB448DD2560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9EF-794F-B569-FB448DD2560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9EF-794F-B569-FB448DD2560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9EF-794F-B569-FB448DD2560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9EF-794F-B569-FB448DD2560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9EF-794F-B569-FB448DD2560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9EF-794F-B569-FB448DD25603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EF-794F-B569-FB448DD2560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'Exhibit 3'!$A$7:$A$14</c:f>
              <c:strCache>
                <c:ptCount val="8"/>
                <c:pt idx="1">
                  <c:v>Fairview</c:v>
                </c:pt>
                <c:pt idx="2">
                  <c:v>Allina</c:v>
                </c:pt>
                <c:pt idx="3">
                  <c:v>HealthPartners</c:v>
                </c:pt>
                <c:pt idx="4">
                  <c:v>Hennepin County</c:v>
                </c:pt>
                <c:pt idx="5">
                  <c:v>Children's</c:v>
                </c:pt>
                <c:pt idx="6">
                  <c:v>North Memorial</c:v>
                </c:pt>
                <c:pt idx="7">
                  <c:v>Other</c:v>
                </c:pt>
              </c:strCache>
            </c:strRef>
          </c:cat>
          <c:val>
            <c:numRef>
              <c:f>'Exhibit 3'!$B$7:$B$14</c:f>
              <c:numCache>
                <c:formatCode>_(* #,##0_);_(* \(#,##0\);_(* "-"??_);_(@_)</c:formatCode>
                <c:ptCount val="8"/>
                <c:pt idx="0" formatCode="General">
                  <c:v>2021</c:v>
                </c:pt>
                <c:pt idx="1">
                  <c:v>3262541028</c:v>
                </c:pt>
                <c:pt idx="2">
                  <c:v>3010824589</c:v>
                </c:pt>
                <c:pt idx="3">
                  <c:v>2041471828</c:v>
                </c:pt>
                <c:pt idx="4">
                  <c:v>1102036000</c:v>
                </c:pt>
                <c:pt idx="5">
                  <c:v>885866338</c:v>
                </c:pt>
                <c:pt idx="6">
                  <c:v>799349940</c:v>
                </c:pt>
                <c:pt idx="7">
                  <c:v>677893466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9EF-794F-B569-FB448DD2560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Net Income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Sheet1!$B$2:$B$11</c:f>
              <c:numCache>
                <c:formatCode>_(* #,##0_);_(* \(#,##0\);_(* "-"??_);_(@_)</c:formatCode>
                <c:ptCount val="10"/>
                <c:pt idx="0">
                  <c:v>533690290</c:v>
                </c:pt>
                <c:pt idx="1">
                  <c:v>605500136</c:v>
                </c:pt>
                <c:pt idx="2">
                  <c:v>579791478</c:v>
                </c:pt>
                <c:pt idx="3">
                  <c:v>548102660</c:v>
                </c:pt>
                <c:pt idx="4">
                  <c:v>444020350</c:v>
                </c:pt>
                <c:pt idx="5">
                  <c:v>599620095</c:v>
                </c:pt>
                <c:pt idx="6">
                  <c:v>523462548</c:v>
                </c:pt>
                <c:pt idx="7">
                  <c:v>603238172</c:v>
                </c:pt>
                <c:pt idx="8" formatCode="#,##0">
                  <c:v>308831518</c:v>
                </c:pt>
                <c:pt idx="9">
                  <c:v>671628312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6E-A34A-8442-27F504D683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2206560"/>
        <c:axId val="512208208"/>
      </c:barChart>
      <c:catAx>
        <c:axId val="51220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2208208"/>
        <c:crosses val="autoZero"/>
        <c:auto val="1"/>
        <c:lblAlgn val="ctr"/>
        <c:lblOffset val="100"/>
        <c:noMultiLvlLbl val="0"/>
      </c:catAx>
      <c:valAx>
        <c:axId val="512208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2206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78117560806372"/>
          <c:y val="4.1282519334987437E-2"/>
          <c:w val="0.84655742003442636"/>
          <c:h val="0.804351571102168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'Exhibit 7'!$B$1</c:f>
              <c:strCache>
                <c:ptCount val="1"/>
                <c:pt idx="0">
                  <c:v>Fairview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'Exhibit 7'!$A$2:$A$18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'Exhibit 7'!$B$2:$B$18</c:f>
              <c:numCache>
                <c:formatCode>#,##0</c:formatCode>
                <c:ptCount val="17"/>
                <c:pt idx="0">
                  <c:v>293190</c:v>
                </c:pt>
                <c:pt idx="1">
                  <c:v>286098</c:v>
                </c:pt>
                <c:pt idx="2">
                  <c:v>296626</c:v>
                </c:pt>
                <c:pt idx="3">
                  <c:v>296032</c:v>
                </c:pt>
                <c:pt idx="4">
                  <c:v>291789</c:v>
                </c:pt>
                <c:pt idx="5">
                  <c:v>277343</c:v>
                </c:pt>
                <c:pt idx="6">
                  <c:v>284271</c:v>
                </c:pt>
                <c:pt idx="7" formatCode="_(* #,##0_);_(* \(#,##0\);_(* &quot;-&quot;??_);_(@_)">
                  <c:v>289702</c:v>
                </c:pt>
                <c:pt idx="8" formatCode="_(* #,##0_);_(* \(#,##0\);_(* &quot;-&quot;??_);_(@_)">
                  <c:v>294881</c:v>
                </c:pt>
                <c:pt idx="9" formatCode="General">
                  <c:v>292543</c:v>
                </c:pt>
                <c:pt idx="10" formatCode="_(* #,##0_);_(* \(#,##0\);_(* &quot;-&quot;??_);_(@_)">
                  <c:v>289991</c:v>
                </c:pt>
                <c:pt idx="11" formatCode="General">
                  <c:v>299767</c:v>
                </c:pt>
                <c:pt idx="12" formatCode="General">
                  <c:v>458264</c:v>
                </c:pt>
                <c:pt idx="13" formatCode="General">
                  <c:v>484847</c:v>
                </c:pt>
                <c:pt idx="14" formatCode="General">
                  <c:v>524987</c:v>
                </c:pt>
                <c:pt idx="15" formatCode="_(* #,##0_);_(* \(#,##0\);_(* &quot;-&quot;??_);_(@_)">
                  <c:v>431217</c:v>
                </c:pt>
                <c:pt idx="16" formatCode="_(* #,##0_);_(* \(#,##0\);_(* &quot;-&quot;??_);_(@_)">
                  <c:v>426441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38-6B43-AD1B-6190055EA4AD}"/>
            </c:ext>
          </c:extLst>
        </c:ser>
        <c:ser>
          <c:idx val="1"/>
          <c:order val="1"/>
          <c:tx>
            <c:strRef>
              <c:f>'Exhibit 7'!$C$1</c:f>
              <c:strCache>
                <c:ptCount val="1"/>
                <c:pt idx="0">
                  <c:v>Allina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'Exhibit 7'!$A$2:$A$18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'Exhibit 7'!$C$2:$C$18</c:f>
              <c:numCache>
                <c:formatCode>#,##0</c:formatCode>
                <c:ptCount val="17"/>
                <c:pt idx="0">
                  <c:v>439198</c:v>
                </c:pt>
                <c:pt idx="1">
                  <c:v>456342</c:v>
                </c:pt>
                <c:pt idx="2">
                  <c:v>456314</c:v>
                </c:pt>
                <c:pt idx="3">
                  <c:v>447950</c:v>
                </c:pt>
                <c:pt idx="4">
                  <c:v>433240</c:v>
                </c:pt>
                <c:pt idx="5">
                  <c:v>418964</c:v>
                </c:pt>
                <c:pt idx="6">
                  <c:v>418170</c:v>
                </c:pt>
                <c:pt idx="7" formatCode="_(* #,##0_);_(* \(#,##0\);_(* &quot;-&quot;??_);_(@_)">
                  <c:v>412680</c:v>
                </c:pt>
                <c:pt idx="8" formatCode="_(* #,##0_);_(* \(#,##0\);_(* &quot;-&quot;??_);_(@_)">
                  <c:v>398314</c:v>
                </c:pt>
                <c:pt idx="9" formatCode="General">
                  <c:v>391137</c:v>
                </c:pt>
                <c:pt idx="10" formatCode="_(* #,##0_);_(* \(#,##0\);_(* &quot;-&quot;??_);_(@_)">
                  <c:v>389165</c:v>
                </c:pt>
                <c:pt idx="11" formatCode="General">
                  <c:v>391433</c:v>
                </c:pt>
                <c:pt idx="12" formatCode="General">
                  <c:v>399634</c:v>
                </c:pt>
                <c:pt idx="13" formatCode="General">
                  <c:v>415000</c:v>
                </c:pt>
                <c:pt idx="14" formatCode="General">
                  <c:v>414957</c:v>
                </c:pt>
                <c:pt idx="15" formatCode="_(* #,##0_);_(* \(#,##0\);_(* &quot;-&quot;??_);_(@_)">
                  <c:v>379015</c:v>
                </c:pt>
                <c:pt idx="16" formatCode="_(* #,##0_);_(* \(#,##0\);_(* &quot;-&quot;??_);_(@_)">
                  <c:v>419447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38-6B43-AD1B-6190055EA4AD}"/>
            </c:ext>
          </c:extLst>
        </c:ser>
        <c:ser>
          <c:idx val="2"/>
          <c:order val="2"/>
          <c:tx>
            <c:strRef>
              <c:f>'Exhibit 7'!$D$1</c:f>
              <c:strCache>
                <c:ptCount val="1"/>
                <c:pt idx="0">
                  <c:v>HealthPartners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'Exhibit 7'!$A$2:$A$18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'Exhibit 7'!$D$2:$D$18</c:f>
              <c:numCache>
                <c:formatCode>#,##0</c:formatCode>
                <c:ptCount val="17"/>
                <c:pt idx="0">
                  <c:v>111976</c:v>
                </c:pt>
                <c:pt idx="1">
                  <c:v>110450</c:v>
                </c:pt>
                <c:pt idx="2">
                  <c:v>118262</c:v>
                </c:pt>
                <c:pt idx="3">
                  <c:v>123513</c:v>
                </c:pt>
                <c:pt idx="4">
                  <c:v>120234</c:v>
                </c:pt>
                <c:pt idx="5">
                  <c:v>124993</c:v>
                </c:pt>
                <c:pt idx="6">
                  <c:v>142267</c:v>
                </c:pt>
                <c:pt idx="7" formatCode="_(* #,##0_);_(* \(#,##0\);_(* &quot;-&quot;??_);_(@_)">
                  <c:v>142241</c:v>
                </c:pt>
                <c:pt idx="8" formatCode="_(* #,##0_);_(* \(#,##0\);_(* &quot;-&quot;??_);_(@_)">
                  <c:v>215302</c:v>
                </c:pt>
                <c:pt idx="9" formatCode="General">
                  <c:v>219852</c:v>
                </c:pt>
                <c:pt idx="10" formatCode="_(* #,##0_);_(* \(#,##0\);_(* &quot;-&quot;??_);_(@_)">
                  <c:v>225118</c:v>
                </c:pt>
                <c:pt idx="11" formatCode="General">
                  <c:v>236897</c:v>
                </c:pt>
                <c:pt idx="12" formatCode="General">
                  <c:v>239911</c:v>
                </c:pt>
                <c:pt idx="13" formatCode="General">
                  <c:v>246542</c:v>
                </c:pt>
                <c:pt idx="14" formatCode="_(* #,##0_);_(* \(#,##0\);_(* &quot;-&quot;??_);_(@_)">
                  <c:v>249255</c:v>
                </c:pt>
                <c:pt idx="15" formatCode="_(* #,##0_);_(* \(#,##0\);_(* &quot;-&quot;??_);_(@_)">
                  <c:v>238921</c:v>
                </c:pt>
                <c:pt idx="16" formatCode="_(* #,##0_);_(* \(#,##0\);_(* &quot;-&quot;??_);_(@_)">
                  <c:v>270871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38-6B43-AD1B-6190055EA4AD}"/>
            </c:ext>
          </c:extLst>
        </c:ser>
        <c:ser>
          <c:idx val="3"/>
          <c:order val="3"/>
          <c:tx>
            <c:strRef>
              <c:f>'Exhibit 7'!$E$1</c:f>
              <c:strCache>
                <c:ptCount val="1"/>
                <c:pt idx="0">
                  <c:v>Park Nicollet*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'Exhibit 7'!$A$2:$A$18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'Exhibit 7'!$E$2:$E$18</c:f>
              <c:numCache>
                <c:formatCode>#,##0</c:formatCode>
                <c:ptCount val="17"/>
                <c:pt idx="0">
                  <c:v>99569</c:v>
                </c:pt>
                <c:pt idx="1">
                  <c:v>99150</c:v>
                </c:pt>
                <c:pt idx="2">
                  <c:v>99585</c:v>
                </c:pt>
                <c:pt idx="3">
                  <c:v>99587</c:v>
                </c:pt>
                <c:pt idx="4">
                  <c:v>87636</c:v>
                </c:pt>
                <c:pt idx="5">
                  <c:v>82431</c:v>
                </c:pt>
                <c:pt idx="6">
                  <c:v>80899</c:v>
                </c:pt>
                <c:pt idx="7" formatCode="_(* #,##0_);_(* \(#,##0\);_(* &quot;-&quot;??_);_(@_)">
                  <c:v>83190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138-6B43-AD1B-6190055EA4AD}"/>
            </c:ext>
          </c:extLst>
        </c:ser>
        <c:ser>
          <c:idx val="4"/>
          <c:order val="4"/>
          <c:tx>
            <c:strRef>
              <c:f>'Exhibit 7'!$F$1</c:f>
              <c:strCache>
                <c:ptCount val="1"/>
                <c:pt idx="0">
                  <c:v>HealthEast*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'Exhibit 7'!$A$2:$A$18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'Exhibit 7'!$F$2:$F$18</c:f>
              <c:numCache>
                <c:formatCode>#,##0</c:formatCode>
                <c:ptCount val="17"/>
                <c:pt idx="0">
                  <c:v>176849</c:v>
                </c:pt>
                <c:pt idx="1">
                  <c:v>181646</c:v>
                </c:pt>
                <c:pt idx="2">
                  <c:v>190624</c:v>
                </c:pt>
                <c:pt idx="3">
                  <c:v>194091</c:v>
                </c:pt>
                <c:pt idx="4">
                  <c:v>185919</c:v>
                </c:pt>
                <c:pt idx="5">
                  <c:v>184930</c:v>
                </c:pt>
                <c:pt idx="6">
                  <c:v>176194</c:v>
                </c:pt>
                <c:pt idx="7" formatCode="_(* #,##0_);_(* \(#,##0\);_(* &quot;-&quot;??_);_(@_)">
                  <c:v>174648</c:v>
                </c:pt>
                <c:pt idx="8" formatCode="_(* #,##0_);_(* \(#,##0\);_(* &quot;-&quot;??_);_(@_)">
                  <c:v>168728</c:v>
                </c:pt>
                <c:pt idx="9" formatCode="General">
                  <c:v>161789</c:v>
                </c:pt>
                <c:pt idx="10" formatCode="_(* #,##0_);_(* \(#,##0\);_(* &quot;-&quot;??_);_(@_)">
                  <c:v>163228</c:v>
                </c:pt>
                <c:pt idx="11" formatCode="General">
                  <c:v>157791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138-6B43-AD1B-6190055EA4AD}"/>
            </c:ext>
          </c:extLst>
        </c:ser>
        <c:ser>
          <c:idx val="5"/>
          <c:order val="5"/>
          <c:tx>
            <c:strRef>
              <c:f>'Exhibit 7'!$G$1</c:f>
              <c:strCache>
                <c:ptCount val="1"/>
                <c:pt idx="0">
                  <c:v>North Memorial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'Exhibit 7'!$A$2:$A$18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'Exhibit 7'!$G$2:$G$18</c:f>
              <c:numCache>
                <c:formatCode>#,##0</c:formatCode>
                <c:ptCount val="17"/>
                <c:pt idx="0">
                  <c:v>108479</c:v>
                </c:pt>
                <c:pt idx="1">
                  <c:v>105985</c:v>
                </c:pt>
                <c:pt idx="2">
                  <c:v>108135</c:v>
                </c:pt>
                <c:pt idx="3">
                  <c:v>102681</c:v>
                </c:pt>
                <c:pt idx="4">
                  <c:v>94986</c:v>
                </c:pt>
                <c:pt idx="5">
                  <c:v>101099</c:v>
                </c:pt>
                <c:pt idx="6">
                  <c:v>104900</c:v>
                </c:pt>
                <c:pt idx="7" formatCode="_(* #,##0_);_(* \(#,##0\);_(* &quot;-&quot;??_);_(@_)">
                  <c:v>110628</c:v>
                </c:pt>
                <c:pt idx="8" formatCode="_(* #,##0_);_(* \(#,##0\);_(* &quot;-&quot;??_);_(@_)">
                  <c:v>108789</c:v>
                </c:pt>
                <c:pt idx="9" formatCode="General">
                  <c:v>105662</c:v>
                </c:pt>
                <c:pt idx="10" formatCode="_(* #,##0_);_(* \(#,##0\);_(* &quot;-&quot;??_);_(@_)">
                  <c:v>110236</c:v>
                </c:pt>
                <c:pt idx="11" formatCode="General">
                  <c:v>116493</c:v>
                </c:pt>
                <c:pt idx="12" formatCode="General">
                  <c:v>113917</c:v>
                </c:pt>
                <c:pt idx="13" formatCode="General">
                  <c:v>112798</c:v>
                </c:pt>
                <c:pt idx="14" formatCode="_(* #,##0_);_(* \(#,##0\);_(* &quot;-&quot;??_);_(@_)">
                  <c:v>117201</c:v>
                </c:pt>
                <c:pt idx="15" formatCode="_(* #,##0_);_(* \(#,##0\);_(* &quot;-&quot;??_);_(@_)">
                  <c:v>116379</c:v>
                </c:pt>
                <c:pt idx="16" formatCode="_(* #,##0_);_(* \(#,##0\);_(* &quot;-&quot;??_);_(@_)">
                  <c:v>124030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138-6B43-AD1B-6190055EA4AD}"/>
            </c:ext>
          </c:extLst>
        </c:ser>
        <c:ser>
          <c:idx val="6"/>
          <c:order val="6"/>
          <c:tx>
            <c:strRef>
              <c:f>'Exhibit 7'!$H$1</c:f>
              <c:strCache>
                <c:ptCount val="1"/>
                <c:pt idx="0">
                  <c:v>Children's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'Exhibit 7'!$A$2:$A$18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'Exhibit 7'!$H$2:$H$18</c:f>
              <c:numCache>
                <c:formatCode>#,##0</c:formatCode>
                <c:ptCount val="17"/>
                <c:pt idx="0">
                  <c:v>82089</c:v>
                </c:pt>
                <c:pt idx="1">
                  <c:v>85809</c:v>
                </c:pt>
                <c:pt idx="2">
                  <c:v>89452</c:v>
                </c:pt>
                <c:pt idx="3">
                  <c:v>86837</c:v>
                </c:pt>
                <c:pt idx="4">
                  <c:v>87367</c:v>
                </c:pt>
                <c:pt idx="5">
                  <c:v>79769</c:v>
                </c:pt>
                <c:pt idx="6">
                  <c:v>79735</c:v>
                </c:pt>
                <c:pt idx="7" formatCode="_(* #,##0_);_(* \(#,##0\);_(* &quot;-&quot;??_);_(@_)">
                  <c:v>87025</c:v>
                </c:pt>
                <c:pt idx="8" formatCode="General">
                  <c:v>95859</c:v>
                </c:pt>
                <c:pt idx="9" formatCode="General">
                  <c:v>102280</c:v>
                </c:pt>
                <c:pt idx="10" formatCode="General">
                  <c:v>101111</c:v>
                </c:pt>
                <c:pt idx="11" formatCode="General">
                  <c:v>106108</c:v>
                </c:pt>
                <c:pt idx="12" formatCode="General">
                  <c:v>103898</c:v>
                </c:pt>
                <c:pt idx="13" formatCode="General">
                  <c:v>108329</c:v>
                </c:pt>
                <c:pt idx="14" formatCode="_(* #,##0_);_(* \(#,##0\);_(* &quot;-&quot;??_);_(@_)">
                  <c:v>100693</c:v>
                </c:pt>
                <c:pt idx="15" formatCode="_(* #,##0_);_(* \(#,##0\);_(* &quot;-&quot;??_);_(@_)">
                  <c:v>89036</c:v>
                </c:pt>
                <c:pt idx="16" formatCode="_(* #,##0_);_(* \(#,##0\);_(* &quot;-&quot;??_);_(@_)">
                  <c:v>100586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138-6B43-AD1B-6190055EA4AD}"/>
            </c:ext>
          </c:extLst>
        </c:ser>
        <c:ser>
          <c:idx val="7"/>
          <c:order val="7"/>
          <c:tx>
            <c:strRef>
              <c:f>'Exhibit 7'!$I$1</c:f>
              <c:strCache>
                <c:ptCount val="1"/>
                <c:pt idx="0">
                  <c:v>Hennepin County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'Exhibit 7'!$A$2:$A$18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'Exhibit 7'!$I$2:$I$18</c:f>
              <c:numCache>
                <c:formatCode>#,##0</c:formatCode>
                <c:ptCount val="17"/>
                <c:pt idx="0">
                  <c:v>87418</c:v>
                </c:pt>
                <c:pt idx="1">
                  <c:v>90994</c:v>
                </c:pt>
                <c:pt idx="2">
                  <c:v>87702</c:v>
                </c:pt>
                <c:pt idx="3">
                  <c:v>95450</c:v>
                </c:pt>
                <c:pt idx="4">
                  <c:v>91407</c:v>
                </c:pt>
                <c:pt idx="5">
                  <c:v>82439</c:v>
                </c:pt>
                <c:pt idx="6">
                  <c:v>78620</c:v>
                </c:pt>
                <c:pt idx="7" formatCode="_(* #,##0_);_(* \(#,##0\);_(* &quot;-&quot;??_);_(@_)">
                  <c:v>77188</c:v>
                </c:pt>
                <c:pt idx="8" formatCode="_(* #,##0_);_(* \(#,##0\);_(* &quot;-&quot;??_);_(@_)">
                  <c:v>81026</c:v>
                </c:pt>
                <c:pt idx="9" formatCode="General">
                  <c:v>83108</c:v>
                </c:pt>
                <c:pt idx="10" formatCode="_(* #,##0_);_(* \(#,##0\);_(* &quot;-&quot;??_);_(@_)">
                  <c:v>86850</c:v>
                </c:pt>
                <c:pt idx="11" formatCode="General">
                  <c:v>91226</c:v>
                </c:pt>
                <c:pt idx="12" formatCode="General">
                  <c:v>85141</c:v>
                </c:pt>
                <c:pt idx="13" formatCode="General">
                  <c:v>84658</c:v>
                </c:pt>
                <c:pt idx="14" formatCode="_(* #,##0_);_(* \(#,##0\);_(* &quot;-&quot;??_);_(@_)">
                  <c:v>88700</c:v>
                </c:pt>
                <c:pt idx="15" formatCode="_(* #,##0_);_(* \(#,##0\);_(* &quot;-&quot;??_);_(@_)">
                  <c:v>87769</c:v>
                </c:pt>
                <c:pt idx="16" formatCode="_(* #,##0_);_(* \(#,##0\);_(* &quot;-&quot;??_);_(@_)">
                  <c:v>95734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138-6B43-AD1B-6190055EA4AD}"/>
            </c:ext>
          </c:extLst>
        </c:ser>
        <c:ser>
          <c:idx val="8"/>
          <c:order val="8"/>
          <c:tx>
            <c:strRef>
              <c:f>'Exhibit 7'!$J$1</c:f>
              <c:strCache>
                <c:ptCount val="1"/>
                <c:pt idx="0">
                  <c:v>Other*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'Exhibit 7'!$A$2:$A$18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'Exhibit 7'!$J$2:$J$18</c:f>
              <c:numCache>
                <c:formatCode>#,##0</c:formatCode>
                <c:ptCount val="17"/>
                <c:pt idx="0">
                  <c:v>56602</c:v>
                </c:pt>
                <c:pt idx="1">
                  <c:v>67511</c:v>
                </c:pt>
                <c:pt idx="2">
                  <c:v>69059</c:v>
                </c:pt>
                <c:pt idx="3">
                  <c:v>70423</c:v>
                </c:pt>
                <c:pt idx="4">
                  <c:v>69395</c:v>
                </c:pt>
                <c:pt idx="5">
                  <c:v>70340</c:v>
                </c:pt>
                <c:pt idx="6">
                  <c:v>56648</c:v>
                </c:pt>
                <c:pt idx="7" formatCode="_(* #,##0_);_(* \(#,##0\);_(* &quot;-&quot;??_);_(@_)">
                  <c:v>61617</c:v>
                </c:pt>
                <c:pt idx="8" formatCode="_(* #,##0_);_(* \(#,##0\);_(* &quot;-&quot;??_);_(@_)">
                  <c:v>64163</c:v>
                </c:pt>
                <c:pt idx="9" formatCode="General">
                  <c:v>59027</c:v>
                </c:pt>
                <c:pt idx="10" formatCode="_(* #,##0_);_(* \(#,##0\);_(* &quot;-&quot;??_);_(@_)">
                  <c:v>56819</c:v>
                </c:pt>
                <c:pt idx="11" formatCode="General">
                  <c:v>58843</c:v>
                </c:pt>
                <c:pt idx="12" formatCode="General">
                  <c:v>57352</c:v>
                </c:pt>
                <c:pt idx="13" formatCode="General">
                  <c:v>61197</c:v>
                </c:pt>
                <c:pt idx="14" formatCode="_(* #,##0_);_(* \(#,##0\);_(* &quot;-&quot;??_);_(@_)">
                  <c:v>60146</c:v>
                </c:pt>
                <c:pt idx="15" formatCode="_(* #,##0_);_(* \(#,##0\);_(* &quot;-&quot;??_);_(@_)">
                  <c:v>58252</c:v>
                </c:pt>
                <c:pt idx="16" formatCode="_(* #,##0_);_(* \(#,##0\);_(* &quot;-&quot;??_);_(@_)">
                  <c:v>63121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138-6B43-AD1B-6190055EA4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469262528"/>
        <c:axId val="469264176"/>
      </c:barChart>
      <c:catAx>
        <c:axId val="46926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264176"/>
        <c:crosses val="autoZero"/>
        <c:auto val="1"/>
        <c:lblAlgn val="ctr"/>
        <c:lblOffset val="100"/>
        <c:noMultiLvlLbl val="0"/>
      </c:catAx>
      <c:valAx>
        <c:axId val="469264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26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286604458579168"/>
          <c:y val="0.88469293812615801"/>
          <c:w val="0.77426791082841662"/>
          <c:h val="0.115307061873842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'Exh 4'!$B$5</c:f>
              <c:strCache>
                <c:ptCount val="1"/>
                <c:pt idx="0">
                  <c:v>Commercial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'Exh 4'!$A$6:$A$41</c:f>
              <c:numCache>
                <c:formatCode>General</c:formatCode>
                <c:ptCount val="36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  <c:pt idx="31">
                  <c:v>2018</c:v>
                </c:pt>
                <c:pt idx="32">
                  <c:v>2019</c:v>
                </c:pt>
                <c:pt idx="33">
                  <c:v>2020</c:v>
                </c:pt>
                <c:pt idx="34">
                  <c:v>2021</c:v>
                </c:pt>
                <c:pt idx="35">
                  <c:v>2022</c:v>
                </c:pt>
              </c:numCache>
            </c:numRef>
          </c:cat>
          <c:val>
            <c:numRef>
              <c:f>'Exh 4'!$B$6:$B$41</c:f>
              <c:numCache>
                <c:formatCode>General</c:formatCode>
                <c:ptCount val="36"/>
                <c:pt idx="0">
                  <c:v>1055630</c:v>
                </c:pt>
                <c:pt idx="1">
                  <c:v>951264</c:v>
                </c:pt>
                <c:pt idx="2">
                  <c:v>959542</c:v>
                </c:pt>
                <c:pt idx="3">
                  <c:v>969714</c:v>
                </c:pt>
                <c:pt idx="4">
                  <c:v>970482</c:v>
                </c:pt>
                <c:pt idx="5">
                  <c:v>971728</c:v>
                </c:pt>
                <c:pt idx="6">
                  <c:v>925096</c:v>
                </c:pt>
                <c:pt idx="7">
                  <c:v>888038</c:v>
                </c:pt>
                <c:pt idx="8">
                  <c:v>960275</c:v>
                </c:pt>
                <c:pt idx="9">
                  <c:v>1014187</c:v>
                </c:pt>
                <c:pt idx="10">
                  <c:v>1016624</c:v>
                </c:pt>
                <c:pt idx="11">
                  <c:v>956149</c:v>
                </c:pt>
                <c:pt idx="12">
                  <c:v>896052</c:v>
                </c:pt>
                <c:pt idx="13">
                  <c:v>819212</c:v>
                </c:pt>
                <c:pt idx="14">
                  <c:v>790360</c:v>
                </c:pt>
                <c:pt idx="15">
                  <c:v>812505</c:v>
                </c:pt>
                <c:pt idx="16">
                  <c:v>744041</c:v>
                </c:pt>
                <c:pt idx="17">
                  <c:v>625136</c:v>
                </c:pt>
                <c:pt idx="18">
                  <c:v>509725</c:v>
                </c:pt>
                <c:pt idx="19">
                  <c:v>436681</c:v>
                </c:pt>
                <c:pt idx="20">
                  <c:v>409079</c:v>
                </c:pt>
                <c:pt idx="21">
                  <c:v>376633</c:v>
                </c:pt>
                <c:pt idx="22">
                  <c:v>334297</c:v>
                </c:pt>
                <c:pt idx="23">
                  <c:v>292310</c:v>
                </c:pt>
                <c:pt idx="24">
                  <c:v>223878</c:v>
                </c:pt>
                <c:pt idx="25">
                  <c:v>181792</c:v>
                </c:pt>
                <c:pt idx="26">
                  <c:v>169458</c:v>
                </c:pt>
                <c:pt idx="27">
                  <c:v>173198</c:v>
                </c:pt>
                <c:pt idx="28">
                  <c:v>186300</c:v>
                </c:pt>
                <c:pt idx="29">
                  <c:v>196546</c:v>
                </c:pt>
                <c:pt idx="30">
                  <c:v>257491</c:v>
                </c:pt>
                <c:pt idx="31">
                  <c:v>258625</c:v>
                </c:pt>
                <c:pt idx="32">
                  <c:v>244817</c:v>
                </c:pt>
                <c:pt idx="33">
                  <c:v>231164</c:v>
                </c:pt>
                <c:pt idx="34" formatCode="#,##0">
                  <c:v>234059</c:v>
                </c:pt>
                <c:pt idx="35" formatCode="#,##0">
                  <c:v>249766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4C-3345-879D-C987F7FE5040}"/>
            </c:ext>
          </c:extLst>
        </c:ser>
        <c:ser>
          <c:idx val="1"/>
          <c:order val="1"/>
          <c:tx>
            <c:strRef>
              <c:f>'Exh 4'!$C$5</c:f>
              <c:strCache>
                <c:ptCount val="1"/>
                <c:pt idx="0">
                  <c:v>Public Programs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'Exh 4'!$A$6:$A$41</c:f>
              <c:numCache>
                <c:formatCode>General</c:formatCode>
                <c:ptCount val="36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  <c:pt idx="31">
                  <c:v>2018</c:v>
                </c:pt>
                <c:pt idx="32">
                  <c:v>2019</c:v>
                </c:pt>
                <c:pt idx="33">
                  <c:v>2020</c:v>
                </c:pt>
                <c:pt idx="34">
                  <c:v>2021</c:v>
                </c:pt>
                <c:pt idx="35">
                  <c:v>2022</c:v>
                </c:pt>
              </c:numCache>
            </c:numRef>
          </c:cat>
          <c:val>
            <c:numRef>
              <c:f>'Exh 4'!$C$6:$C$41</c:f>
              <c:numCache>
                <c:formatCode>General</c:formatCode>
                <c:ptCount val="36"/>
                <c:pt idx="0">
                  <c:v>12033</c:v>
                </c:pt>
                <c:pt idx="1">
                  <c:v>22485</c:v>
                </c:pt>
                <c:pt idx="2">
                  <c:v>24049</c:v>
                </c:pt>
                <c:pt idx="3">
                  <c:v>54039</c:v>
                </c:pt>
                <c:pt idx="4">
                  <c:v>83533</c:v>
                </c:pt>
                <c:pt idx="5">
                  <c:v>96702</c:v>
                </c:pt>
                <c:pt idx="6">
                  <c:v>116107</c:v>
                </c:pt>
                <c:pt idx="7">
                  <c:v>137006</c:v>
                </c:pt>
                <c:pt idx="8">
                  <c:v>158944</c:v>
                </c:pt>
                <c:pt idx="9">
                  <c:v>257754</c:v>
                </c:pt>
                <c:pt idx="10">
                  <c:v>273074</c:v>
                </c:pt>
                <c:pt idx="11">
                  <c:v>290058</c:v>
                </c:pt>
                <c:pt idx="12">
                  <c:v>304525</c:v>
                </c:pt>
                <c:pt idx="13">
                  <c:v>322669</c:v>
                </c:pt>
                <c:pt idx="14">
                  <c:v>360713</c:v>
                </c:pt>
                <c:pt idx="15">
                  <c:v>415548</c:v>
                </c:pt>
                <c:pt idx="16">
                  <c:v>425150</c:v>
                </c:pt>
                <c:pt idx="17">
                  <c:v>433815</c:v>
                </c:pt>
                <c:pt idx="18">
                  <c:v>435070</c:v>
                </c:pt>
                <c:pt idx="19">
                  <c:v>407565</c:v>
                </c:pt>
                <c:pt idx="20">
                  <c:v>415154</c:v>
                </c:pt>
                <c:pt idx="21">
                  <c:v>440098</c:v>
                </c:pt>
                <c:pt idx="22">
                  <c:v>495928</c:v>
                </c:pt>
                <c:pt idx="23">
                  <c:v>527604</c:v>
                </c:pt>
                <c:pt idx="24">
                  <c:v>557255</c:v>
                </c:pt>
                <c:pt idx="25">
                  <c:v>592532</c:v>
                </c:pt>
                <c:pt idx="26">
                  <c:v>615735</c:v>
                </c:pt>
                <c:pt idx="27">
                  <c:v>834577</c:v>
                </c:pt>
                <c:pt idx="28">
                  <c:v>887532</c:v>
                </c:pt>
                <c:pt idx="29">
                  <c:v>901453</c:v>
                </c:pt>
                <c:pt idx="30">
                  <c:v>955972</c:v>
                </c:pt>
                <c:pt idx="31">
                  <c:v>948455</c:v>
                </c:pt>
                <c:pt idx="32">
                  <c:v>919882</c:v>
                </c:pt>
                <c:pt idx="33" formatCode="#,##0">
                  <c:v>1090070</c:v>
                </c:pt>
                <c:pt idx="34" formatCode="#,##0">
                  <c:v>1196086</c:v>
                </c:pt>
                <c:pt idx="35" formatCode="#,##0">
                  <c:v>1269693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4C-3345-879D-C987F7FE5040}"/>
            </c:ext>
          </c:extLst>
        </c:ser>
        <c:ser>
          <c:idx val="2"/>
          <c:order val="2"/>
          <c:tx>
            <c:strRef>
              <c:f>'Exh 4'!$D$5</c:f>
              <c:strCache>
                <c:ptCount val="1"/>
                <c:pt idx="0">
                  <c:v>Medicare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'Exh 4'!$A$6:$A$41</c:f>
              <c:numCache>
                <c:formatCode>General</c:formatCode>
                <c:ptCount val="36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  <c:pt idx="31">
                  <c:v>2018</c:v>
                </c:pt>
                <c:pt idx="32">
                  <c:v>2019</c:v>
                </c:pt>
                <c:pt idx="33">
                  <c:v>2020</c:v>
                </c:pt>
                <c:pt idx="34">
                  <c:v>2021</c:v>
                </c:pt>
                <c:pt idx="35">
                  <c:v>2022</c:v>
                </c:pt>
              </c:numCache>
            </c:numRef>
          </c:cat>
          <c:val>
            <c:numRef>
              <c:f>'Exh 4'!$D$6:$D$41</c:f>
              <c:numCache>
                <c:formatCode>General</c:formatCode>
                <c:ptCount val="36"/>
                <c:pt idx="0">
                  <c:v>148871</c:v>
                </c:pt>
                <c:pt idx="1">
                  <c:v>141215</c:v>
                </c:pt>
                <c:pt idx="2">
                  <c:v>137011</c:v>
                </c:pt>
                <c:pt idx="3">
                  <c:v>141147</c:v>
                </c:pt>
                <c:pt idx="4">
                  <c:v>139787</c:v>
                </c:pt>
                <c:pt idx="5">
                  <c:v>138061</c:v>
                </c:pt>
                <c:pt idx="6">
                  <c:v>132613</c:v>
                </c:pt>
                <c:pt idx="7">
                  <c:v>126963</c:v>
                </c:pt>
                <c:pt idx="8">
                  <c:v>122853</c:v>
                </c:pt>
                <c:pt idx="9">
                  <c:v>122436</c:v>
                </c:pt>
                <c:pt idx="10">
                  <c:v>120773</c:v>
                </c:pt>
                <c:pt idx="11">
                  <c:v>119564</c:v>
                </c:pt>
                <c:pt idx="12">
                  <c:v>111700</c:v>
                </c:pt>
                <c:pt idx="13">
                  <c:v>104293</c:v>
                </c:pt>
                <c:pt idx="14">
                  <c:v>103044</c:v>
                </c:pt>
                <c:pt idx="15">
                  <c:v>101812</c:v>
                </c:pt>
                <c:pt idx="16">
                  <c:v>102237</c:v>
                </c:pt>
                <c:pt idx="17">
                  <c:v>77875</c:v>
                </c:pt>
                <c:pt idx="18">
                  <c:v>80588</c:v>
                </c:pt>
                <c:pt idx="19">
                  <c:v>100606</c:v>
                </c:pt>
                <c:pt idx="20">
                  <c:v>105029</c:v>
                </c:pt>
                <c:pt idx="21">
                  <c:v>117579</c:v>
                </c:pt>
                <c:pt idx="22">
                  <c:v>135657</c:v>
                </c:pt>
                <c:pt idx="23">
                  <c:v>164144</c:v>
                </c:pt>
                <c:pt idx="24">
                  <c:v>152703</c:v>
                </c:pt>
                <c:pt idx="25">
                  <c:v>152819</c:v>
                </c:pt>
                <c:pt idx="26">
                  <c:v>170511</c:v>
                </c:pt>
                <c:pt idx="27">
                  <c:v>170445</c:v>
                </c:pt>
                <c:pt idx="28">
                  <c:v>153683</c:v>
                </c:pt>
                <c:pt idx="29">
                  <c:v>143010</c:v>
                </c:pt>
                <c:pt idx="30">
                  <c:v>150505</c:v>
                </c:pt>
                <c:pt idx="31">
                  <c:v>154056</c:v>
                </c:pt>
                <c:pt idx="32">
                  <c:v>204857</c:v>
                </c:pt>
                <c:pt idx="33" formatCode="#,##0">
                  <c:v>203108</c:v>
                </c:pt>
                <c:pt idx="34" formatCode="#,##0">
                  <c:v>225472</c:v>
                </c:pt>
                <c:pt idx="35" formatCode="#,##0">
                  <c:v>224039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4C-3345-879D-C987F7FE50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1546429519"/>
        <c:axId val="1574391935"/>
      </c:barChart>
      <c:catAx>
        <c:axId val="154642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4391935"/>
        <c:crosses val="autoZero"/>
        <c:auto val="1"/>
        <c:lblAlgn val="ctr"/>
        <c:lblOffset val="100"/>
        <c:noMultiLvlLbl val="0"/>
      </c:catAx>
      <c:valAx>
        <c:axId val="1574391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64295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'HMO profits'!$B$3</c:f>
              <c:strCache>
                <c:ptCount val="1"/>
                <c:pt idx="0">
                  <c:v>HMO Profit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'HMO profits'!$A$4:$A$14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'HMO profits'!$B$4:$B$14</c:f>
              <c:numCache>
                <c:formatCode>_(* #,##0_);_(* \(#,##0\);_(* "-"??_);_(@_)</c:formatCode>
                <c:ptCount val="11"/>
                <c:pt idx="0">
                  <c:v>241062203</c:v>
                </c:pt>
                <c:pt idx="1">
                  <c:v>225557538</c:v>
                </c:pt>
                <c:pt idx="2">
                  <c:v>295931252</c:v>
                </c:pt>
                <c:pt idx="3">
                  <c:v>208554837</c:v>
                </c:pt>
                <c:pt idx="4">
                  <c:v>-362612291</c:v>
                </c:pt>
                <c:pt idx="5">
                  <c:v>192275578</c:v>
                </c:pt>
                <c:pt idx="6">
                  <c:v>261726113</c:v>
                </c:pt>
                <c:pt idx="7">
                  <c:v>-70235597</c:v>
                </c:pt>
                <c:pt idx="8" formatCode="#,##0_);[Red]\(#,##0\)">
                  <c:v>257583513</c:v>
                </c:pt>
                <c:pt idx="9">
                  <c:v>261615615</c:v>
                </c:pt>
                <c:pt idx="10" formatCode="#,##0">
                  <c:v>635816728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13-1E4E-A63D-2C78F224C1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4612096"/>
        <c:axId val="497387312"/>
      </c:barChart>
      <c:catAx>
        <c:axId val="47461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387312"/>
        <c:crosses val="autoZero"/>
        <c:auto val="1"/>
        <c:lblAlgn val="ctr"/>
        <c:lblOffset val="100"/>
        <c:noMultiLvlLbl val="0"/>
      </c:catAx>
      <c:valAx>
        <c:axId val="497387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4612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'Exhib 12'!$B$1</c:f>
              <c:strCache>
                <c:ptCount val="1"/>
                <c:pt idx="0">
                  <c:v>Underwriting Income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'Exhib 12'!$A$2:$A$24</c:f>
              <c:numCache>
                <c:formatCode>General</c:formatCod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numCache>
            </c:numRef>
          </c:cat>
          <c:val>
            <c:numRef>
              <c:f>'Exhib 12'!$B$2:$B$24</c:f>
              <c:numCache>
                <c:formatCode>0.00</c:formatCode>
                <c:ptCount val="23"/>
                <c:pt idx="0">
                  <c:v>39.319004999999997</c:v>
                </c:pt>
                <c:pt idx="1">
                  <c:v>17.010838</c:v>
                </c:pt>
                <c:pt idx="2">
                  <c:v>72.735831000000005</c:v>
                </c:pt>
                <c:pt idx="3">
                  <c:v>48.523124000000003</c:v>
                </c:pt>
                <c:pt idx="4">
                  <c:v>66.920293999999998</c:v>
                </c:pt>
                <c:pt idx="5">
                  <c:v>9.4063909999999993</c:v>
                </c:pt>
                <c:pt idx="6">
                  <c:v>-13.046552</c:v>
                </c:pt>
                <c:pt idx="7">
                  <c:v>20.796869000000001</c:v>
                </c:pt>
                <c:pt idx="8">
                  <c:v>11.10458</c:v>
                </c:pt>
                <c:pt idx="9">
                  <c:v>98.443932000000004</c:v>
                </c:pt>
                <c:pt idx="10">
                  <c:v>135.293992</c:v>
                </c:pt>
                <c:pt idx="11">
                  <c:v>70.592078999999998</c:v>
                </c:pt>
                <c:pt idx="12">
                  <c:v>67.099999999999994</c:v>
                </c:pt>
                <c:pt idx="13">
                  <c:v>117.4</c:v>
                </c:pt>
                <c:pt idx="14">
                  <c:v>197.01499999999999</c:v>
                </c:pt>
                <c:pt idx="15">
                  <c:v>232.240521</c:v>
                </c:pt>
                <c:pt idx="16">
                  <c:v>-376.72</c:v>
                </c:pt>
                <c:pt idx="17">
                  <c:v>3.496</c:v>
                </c:pt>
                <c:pt idx="18">
                  <c:v>83.936000000000007</c:v>
                </c:pt>
                <c:pt idx="19">
                  <c:v>-131.096756</c:v>
                </c:pt>
                <c:pt idx="20">
                  <c:v>180.56200000000001</c:v>
                </c:pt>
                <c:pt idx="21">
                  <c:v>256.40600000000001</c:v>
                </c:pt>
                <c:pt idx="22">
                  <c:v>726.54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34-5641-9E60-DBC21EB5CB03}"/>
            </c:ext>
          </c:extLst>
        </c:ser>
        <c:ser>
          <c:idx val="1"/>
          <c:order val="1"/>
          <c:tx>
            <c:strRef>
              <c:f>'Exhib 12'!$C$1</c:f>
              <c:strCache>
                <c:ptCount val="1"/>
                <c:pt idx="0">
                  <c:v>Add in 2011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'Exhib 12'!$A$2:$A$24</c:f>
              <c:numCache>
                <c:formatCode>General</c:formatCod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numCache>
            </c:numRef>
          </c:cat>
          <c:val>
            <c:numRef>
              <c:f>'Exhib 12'!$C$2:$C$24</c:f>
              <c:numCache>
                <c:formatCode>General</c:formatCode>
                <c:ptCount val="23"/>
                <c:pt idx="11" formatCode="0.0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34-5641-9E60-DBC21EB5CB0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703071231"/>
        <c:axId val="849084655"/>
      </c:barChart>
      <c:catAx>
        <c:axId val="703071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084655"/>
        <c:crosses val="autoZero"/>
        <c:auto val="1"/>
        <c:lblAlgn val="ctr"/>
        <c:lblOffset val="100"/>
        <c:noMultiLvlLbl val="0"/>
      </c:catAx>
      <c:valAx>
        <c:axId val="8490846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0712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2346514803730719"/>
          <c:y val="0.25695140903439695"/>
          <c:w val="0.17284481506232385"/>
          <c:h val="7.40136759220886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8550" y="685800"/>
            <a:ext cx="4662488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5838" y="4343400"/>
            <a:ext cx="5029200" cy="4113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164013" y="0"/>
            <a:ext cx="31845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164013" y="8685213"/>
            <a:ext cx="3184525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>
            <a:prstTxWarp prst="textNoShape">
              <a:avLst/>
            </a:prstTxWarp>
          </a:bodyPr>
          <a:lstStyle/>
          <a:p>
            <a:pPr algn="r"/>
            <a:r>
              <a:rPr lang="en-US" sz="1200" dirty="0">
                <a:latin typeface="Times" pitchFamily="-108" charset="0"/>
              </a:rPr>
              <a:t>1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8685213"/>
            <a:ext cx="3184525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31845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4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>
              <a:latin typeface="Times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HMOs in Minnesota are mostly government programs companies, with recent growth of individual plans.</a:t>
            </a:r>
          </a:p>
          <a:p>
            <a:r>
              <a:rPr lang="en-US" dirty="0"/>
              <a:t>Only HealthPartners has a large number of groups in HMO plans</a:t>
            </a:r>
          </a:p>
          <a:p>
            <a:r>
              <a:rPr lang="en-US" dirty="0"/>
              <a:t>Most have moved to PPO plans, many self-funded, with Medica, HealthPartners and Blue Cross Blue Shield</a:t>
            </a:r>
          </a:p>
        </p:txBody>
      </p:sp>
    </p:spTree>
    <p:extLst>
      <p:ext uri="{BB962C8B-B14F-4D97-AF65-F5344CB8AC3E}">
        <p14:creationId xmlns:p14="http://schemas.microsoft.com/office/powerpoint/2010/main" val="34399168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760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Capital investment – still for inpatient – but a growing share for outpatient and specialty clinics, particularly in areas with higher than average household incomes, good commercial insurance coverage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575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4164013" y="0"/>
            <a:ext cx="31845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164013" y="8685213"/>
            <a:ext cx="3184525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>
            <a:prstTxWarp prst="textNoShape">
              <a:avLst/>
            </a:prstTxWarp>
          </a:bodyPr>
          <a:lstStyle/>
          <a:p>
            <a:pPr algn="r"/>
            <a:r>
              <a:rPr lang="en-US" sz="1200" dirty="0">
                <a:latin typeface="Times" pitchFamily="-108" charset="0"/>
              </a:rPr>
              <a:t>19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8685213"/>
            <a:ext cx="3184525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31845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6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67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>
              <a:latin typeface="Times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414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Like to pay ourselves on the back</a:t>
            </a:r>
          </a:p>
          <a:p>
            <a:endParaRPr lang="en-US" dirty="0"/>
          </a:p>
          <a:p>
            <a:r>
              <a:rPr lang="en-US" dirty="0"/>
              <a:t>National companies - But not a non-profit vs. for-profit question</a:t>
            </a:r>
          </a:p>
          <a:p>
            <a:r>
              <a:rPr lang="en-US" dirty="0"/>
              <a:t>Companies like UHC, Aetna, Humana expanding their presence with Medicare products, hoping to enter Medicaid</a:t>
            </a:r>
          </a:p>
          <a:p>
            <a:r>
              <a:rPr lang="en-US" dirty="0"/>
              <a:t>Moratorium enacted in 1983 – 35 years ago  still in effect with only two significant exceptions. Still lots of capital investment in specialty centers, rebuilding inpatient centers, maternity wards</a:t>
            </a:r>
          </a:p>
          <a:p>
            <a:endParaRPr lang="en-US" dirty="0"/>
          </a:p>
          <a:p>
            <a:r>
              <a:rPr lang="en-US" dirty="0"/>
              <a:t>Risk – despite the reputation as a managed care state – providers mostly dropped their risk contracts in the 1990s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576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Consolidation both within traditional local markets and between non-contiguous systems – most recent example is in Texas – Memorial Hermann of Houston and BaylorScott&amp;White in north and central Texas</a:t>
            </a:r>
          </a:p>
          <a:p>
            <a:endParaRPr lang="en-US" dirty="0"/>
          </a:p>
          <a:p>
            <a:r>
              <a:rPr lang="en-US" dirty="0"/>
              <a:t>Fairview now the largest hospital system in the Twin Cities and the state. There is constantly speculation that North Memorial could be the next to fall into a larger system</a:t>
            </a:r>
          </a:p>
        </p:txBody>
      </p:sp>
    </p:spTree>
    <p:extLst>
      <p:ext uri="{BB962C8B-B14F-4D97-AF65-F5344CB8AC3E}">
        <p14:creationId xmlns:p14="http://schemas.microsoft.com/office/powerpoint/2010/main" val="4101823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116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233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Consistent with trend in northern states – some increases seen in states like Texas, Colorado and Florida</a:t>
            </a:r>
          </a:p>
          <a:p>
            <a:endParaRPr lang="en-US" dirty="0"/>
          </a:p>
          <a:p>
            <a:r>
              <a:rPr lang="en-US" dirty="0"/>
              <a:t>Trend of decline began with 2008 recession as people lost coverage or moved to HDHP and deferred elective surgeries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1256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number of independent hospitals continues to drop here and in other states</a:t>
            </a:r>
          </a:p>
          <a:p>
            <a:endParaRPr lang="en-US" dirty="0"/>
          </a:p>
          <a:p>
            <a:r>
              <a:rPr lang="en-US" dirty="0"/>
              <a:t>Sanford is an interesting player – deep pockets, broad ambitions to grow</a:t>
            </a:r>
          </a:p>
          <a:p>
            <a:r>
              <a:rPr lang="en-US" dirty="0"/>
              <a:t>Tried to break into Twin Cities market twice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411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growth of Medicare Advantage is seen around the country, with new health plans, some provider sponsored</a:t>
            </a:r>
          </a:p>
          <a:p>
            <a:endParaRPr lang="en-US" dirty="0"/>
          </a:p>
          <a:p>
            <a:r>
              <a:rPr lang="en-US" dirty="0"/>
              <a:t>Average penetration is about 38% nationally for MA, but above 50% in MN and some other states. Growing in most states – and also profitable for the plans</a:t>
            </a:r>
          </a:p>
          <a:p>
            <a:endParaRPr lang="en-US" dirty="0"/>
          </a:p>
          <a:p>
            <a:r>
              <a:rPr lang="en-US" dirty="0"/>
              <a:t>Note several new options in Wright County – also possibility of reverting to traditional Medicare with a Medicare Supp plan</a:t>
            </a:r>
          </a:p>
        </p:txBody>
      </p:sp>
    </p:spTree>
    <p:extLst>
      <p:ext uri="{BB962C8B-B14F-4D97-AF65-F5344CB8AC3E}">
        <p14:creationId xmlns:p14="http://schemas.microsoft.com/office/powerpoint/2010/main" val="1055485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492" y="1122363"/>
            <a:ext cx="792757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21" y="3602038"/>
            <a:ext cx="699492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63F-E92A-FF4B-84B6-64BE5533D33E}" type="datetimeFigureOut">
              <a:rPr lang="en-US" smtClean="0"/>
              <a:t>12/4/23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FC11-320F-4146-A67A-F88FAFA0CF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002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63F-E92A-FF4B-84B6-64BE5533D33E}" type="datetimeFigureOut">
              <a:rPr lang="en-US" smtClean="0"/>
              <a:t>12/4/23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FC11-320F-4146-A67A-F88FAFA0CF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203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4322" y="365125"/>
            <a:ext cx="201104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1202" y="365125"/>
            <a:ext cx="5916538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63F-E92A-FF4B-84B6-64BE5533D33E}" type="datetimeFigureOut">
              <a:rPr lang="en-US" smtClean="0"/>
              <a:t>12/4/23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FC11-320F-4146-A67A-F88FAFA0CF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33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63F-E92A-FF4B-84B6-64BE5533D33E}" type="datetimeFigureOut">
              <a:rPr lang="en-US" smtClean="0"/>
              <a:t>12/4/23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FC11-320F-4146-A67A-F88FAFA0CF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678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344" y="1709740"/>
            <a:ext cx="804416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6344" y="4589465"/>
            <a:ext cx="804416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63F-E92A-FF4B-84B6-64BE5533D33E}" type="datetimeFigureOut">
              <a:rPr lang="en-US" smtClean="0"/>
              <a:t>12/4/23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FC11-320F-4146-A67A-F88FAFA0CF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922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201" y="1825625"/>
            <a:ext cx="396378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573" y="1825625"/>
            <a:ext cx="396378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63F-E92A-FF4B-84B6-64BE5533D33E}" type="datetimeFigureOut">
              <a:rPr lang="en-US" smtClean="0"/>
              <a:t>12/4/23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FC11-320F-4146-A67A-F88FAFA0CF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078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416" y="365127"/>
            <a:ext cx="80441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417" y="1681163"/>
            <a:ext cx="394557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417" y="2505075"/>
            <a:ext cx="394557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573" y="1681163"/>
            <a:ext cx="396500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573" y="2505075"/>
            <a:ext cx="396500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63F-E92A-FF4B-84B6-64BE5533D33E}" type="datetimeFigureOut">
              <a:rPr lang="en-US" smtClean="0"/>
              <a:t>12/4/23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FC11-320F-4146-A67A-F88FAFA0CF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56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63F-E92A-FF4B-84B6-64BE5533D33E}" type="datetimeFigureOut">
              <a:rPr lang="en-US" smtClean="0"/>
              <a:t>12/4/23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FC11-320F-4146-A67A-F88FAFA0CF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469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63F-E92A-FF4B-84B6-64BE5533D33E}" type="datetimeFigureOut">
              <a:rPr lang="en-US" smtClean="0"/>
              <a:t>12/4/23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FC11-320F-4146-A67A-F88FAFA0CF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307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416" y="457200"/>
            <a:ext cx="300805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5004" y="987427"/>
            <a:ext cx="472157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416" y="2057400"/>
            <a:ext cx="300805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63F-E92A-FF4B-84B6-64BE5533D33E}" type="datetimeFigureOut">
              <a:rPr lang="en-US" smtClean="0"/>
              <a:t>12/4/23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FC11-320F-4146-A67A-F88FAFA0CF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760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416" y="457200"/>
            <a:ext cx="300805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65004" y="987427"/>
            <a:ext cx="472157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416" y="2057400"/>
            <a:ext cx="300805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63F-E92A-FF4B-84B6-64BE5533D33E}" type="datetimeFigureOut">
              <a:rPr lang="en-US" smtClean="0"/>
              <a:t>12/4/23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FC11-320F-4146-A67A-F88FAFA0CF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3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1201" y="365127"/>
            <a:ext cx="804416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201" y="1825625"/>
            <a:ext cx="804416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01" y="6356352"/>
            <a:ext cx="20984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5563F-E92A-FF4B-84B6-64BE5533D33E}" type="datetimeFigureOut">
              <a:rPr lang="en-US" smtClean="0"/>
              <a:t>12/4/23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89424" y="6356352"/>
            <a:ext cx="31477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86885" y="6356352"/>
            <a:ext cx="20984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4FC11-320F-4146-A67A-F88FAFA0CF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02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926388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i="1" dirty="0">
                <a:solidFill>
                  <a:srgbClr val="0070C0"/>
                </a:solidFill>
              </a:rPr>
              <a:t>Medicaid Managed Care </a:t>
            </a:r>
            <a:br>
              <a:rPr lang="en-US" i="1" dirty="0">
                <a:solidFill>
                  <a:srgbClr val="0070C0"/>
                </a:solidFill>
              </a:rPr>
            </a:br>
            <a:r>
              <a:rPr lang="en-US" i="1" dirty="0">
                <a:solidFill>
                  <a:srgbClr val="0070C0"/>
                </a:solidFill>
              </a:rPr>
              <a:t>and the Minnesota Market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98588" y="3352800"/>
            <a:ext cx="6529387" cy="2286000"/>
          </a:xfrm>
        </p:spPr>
        <p:txBody>
          <a:bodyPr/>
          <a:lstStyle/>
          <a:p>
            <a:r>
              <a:rPr lang="en-US" dirty="0">
                <a:ea typeface="ＭＳ Ｐゴシック" pitchFamily="-108" charset="-128"/>
                <a:cs typeface="ＭＳ Ｐゴシック" pitchFamily="-108" charset="-128"/>
              </a:rPr>
              <a:t>Presented to:</a:t>
            </a:r>
          </a:p>
          <a:p>
            <a:r>
              <a:rPr lang="en-US" dirty="0">
                <a:ea typeface="ＭＳ Ｐゴシック" pitchFamily="-108" charset="-128"/>
                <a:cs typeface="ＭＳ Ｐゴシック" pitchFamily="-108" charset="-128"/>
              </a:rPr>
              <a:t>Health Finance and Policy Committee</a:t>
            </a:r>
          </a:p>
          <a:p>
            <a:r>
              <a:rPr lang="en-US" dirty="0">
                <a:ea typeface="ＭＳ Ｐゴシック" pitchFamily="-108" charset="-128"/>
                <a:cs typeface="ＭＳ Ｐゴシック" pitchFamily="-108" charset="-128"/>
              </a:rPr>
              <a:t>Minnesota House of Representatives</a:t>
            </a:r>
          </a:p>
          <a:p>
            <a:r>
              <a:rPr lang="en-US" dirty="0">
                <a:ea typeface="ＭＳ Ｐゴシック" pitchFamily="-108" charset="-128"/>
                <a:cs typeface="ＭＳ Ｐゴシック" pitchFamily="-108" charset="-128"/>
              </a:rPr>
              <a:t>December 1, 2023</a:t>
            </a:r>
          </a:p>
          <a:p>
            <a:r>
              <a:rPr lang="en-US" dirty="0">
                <a:ea typeface="ＭＳ Ｐゴシック" pitchFamily="-108" charset="-128"/>
                <a:cs typeface="ＭＳ Ｐゴシック" pitchFamily="-108" charset="-128"/>
              </a:rPr>
              <a:t>Allan Baumgarten, J.D., M.A.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58663-144A-6E46-A87A-41329A210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HMO Enrollment Growth,</a:t>
            </a:r>
            <a:br>
              <a:rPr lang="en-US" dirty="0"/>
            </a:br>
            <a:r>
              <a:rPr lang="en-US" dirty="0"/>
              <a:t>1987-2022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E524A59-9E44-15D9-16D3-81327AD68FA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41350" y="1825625"/>
          <a:ext cx="8043863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0212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2109B-EB88-AE46-9825-2D26585E1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Minnesota HMOs </a:t>
            </a:r>
            <a:br>
              <a:rPr lang="en-US" dirty="0"/>
            </a:br>
            <a:r>
              <a:rPr lang="en-US" dirty="0"/>
              <a:t>Record Profits in 2022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0EA9B93-7DA1-B462-2E84-CB946DB1386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41350" y="1825625"/>
          <a:ext cx="8043863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48225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9813D-CB75-BEF4-54D2-4E65FE0B0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Underwriting Income for Minnesota Public Programs, 2000-2022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9F2CCFA-2175-D203-F23D-864EBA7F538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41350" y="1825625"/>
          <a:ext cx="8043863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1409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603F5-4A42-0878-C22A-775A6522B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in Revenues and Expenses for Medicaid Plans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E7D9E2C-5000-7A15-0FB4-3B59DA0E09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865139"/>
              </p:ext>
            </p:extLst>
          </p:nvPr>
        </p:nvGraphicFramePr>
        <p:xfrm>
          <a:off x="641350" y="1825625"/>
          <a:ext cx="8043858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0643">
                  <a:extLst>
                    <a:ext uri="{9D8B030D-6E8A-4147-A177-3AD203B41FA5}">
                      <a16:colId xmlns:a16="http://schemas.microsoft.com/office/drawing/2014/main" val="3008913451"/>
                    </a:ext>
                  </a:extLst>
                </a:gridCol>
                <a:gridCol w="1340643">
                  <a:extLst>
                    <a:ext uri="{9D8B030D-6E8A-4147-A177-3AD203B41FA5}">
                      <a16:colId xmlns:a16="http://schemas.microsoft.com/office/drawing/2014/main" val="606771726"/>
                    </a:ext>
                  </a:extLst>
                </a:gridCol>
                <a:gridCol w="1340643">
                  <a:extLst>
                    <a:ext uri="{9D8B030D-6E8A-4147-A177-3AD203B41FA5}">
                      <a16:colId xmlns:a16="http://schemas.microsoft.com/office/drawing/2014/main" val="4106293547"/>
                    </a:ext>
                  </a:extLst>
                </a:gridCol>
                <a:gridCol w="1340643">
                  <a:extLst>
                    <a:ext uri="{9D8B030D-6E8A-4147-A177-3AD203B41FA5}">
                      <a16:colId xmlns:a16="http://schemas.microsoft.com/office/drawing/2014/main" val="3987347539"/>
                    </a:ext>
                  </a:extLst>
                </a:gridCol>
                <a:gridCol w="1340643">
                  <a:extLst>
                    <a:ext uri="{9D8B030D-6E8A-4147-A177-3AD203B41FA5}">
                      <a16:colId xmlns:a16="http://schemas.microsoft.com/office/drawing/2014/main" val="1601759851"/>
                    </a:ext>
                  </a:extLst>
                </a:gridCol>
                <a:gridCol w="1340643">
                  <a:extLst>
                    <a:ext uri="{9D8B030D-6E8A-4147-A177-3AD203B41FA5}">
                      <a16:colId xmlns:a16="http://schemas.microsoft.com/office/drawing/2014/main" val="21755622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PMPM 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PMPM Medical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Medical Loss 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 Margin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517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$6.8 billion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$550.25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$456.03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82.9%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415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$5.5 billion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$486.99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$433.83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89.1%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818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$4.4 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$458.33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$411.76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89.8%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290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Change 2022/2020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-7.7%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702.7%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773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7054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C162E-5A94-365B-9D38-006342D1E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Results for Other State Programs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D03A5A8-57D6-C249-915D-1189BB076B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2700979"/>
              </p:ext>
            </p:extLst>
          </p:nvPr>
        </p:nvGraphicFramePr>
        <p:xfrm>
          <a:off x="641350" y="1825625"/>
          <a:ext cx="8043858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0643">
                  <a:extLst>
                    <a:ext uri="{9D8B030D-6E8A-4147-A177-3AD203B41FA5}">
                      <a16:colId xmlns:a16="http://schemas.microsoft.com/office/drawing/2014/main" val="38868308"/>
                    </a:ext>
                  </a:extLst>
                </a:gridCol>
                <a:gridCol w="1340643">
                  <a:extLst>
                    <a:ext uri="{9D8B030D-6E8A-4147-A177-3AD203B41FA5}">
                      <a16:colId xmlns:a16="http://schemas.microsoft.com/office/drawing/2014/main" val="551188493"/>
                    </a:ext>
                  </a:extLst>
                </a:gridCol>
                <a:gridCol w="1340643">
                  <a:extLst>
                    <a:ext uri="{9D8B030D-6E8A-4147-A177-3AD203B41FA5}">
                      <a16:colId xmlns:a16="http://schemas.microsoft.com/office/drawing/2014/main" val="529316395"/>
                    </a:ext>
                  </a:extLst>
                </a:gridCol>
                <a:gridCol w="1340643">
                  <a:extLst>
                    <a:ext uri="{9D8B030D-6E8A-4147-A177-3AD203B41FA5}">
                      <a16:colId xmlns:a16="http://schemas.microsoft.com/office/drawing/2014/main" val="1461287121"/>
                    </a:ext>
                  </a:extLst>
                </a:gridCol>
                <a:gridCol w="1340643">
                  <a:extLst>
                    <a:ext uri="{9D8B030D-6E8A-4147-A177-3AD203B41FA5}">
                      <a16:colId xmlns:a16="http://schemas.microsoft.com/office/drawing/2014/main" val="342986248"/>
                    </a:ext>
                  </a:extLst>
                </a:gridCol>
                <a:gridCol w="1340643">
                  <a:extLst>
                    <a:ext uri="{9D8B030D-6E8A-4147-A177-3AD203B41FA5}">
                      <a16:colId xmlns:a16="http://schemas.microsoft.com/office/drawing/2014/main" val="30051394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PMPM 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PMPM Medical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Medical Loss 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 Margin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098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MN Senior Health 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$2.0 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$3,761.88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$3,269.35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86.9%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787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Minnesota</a:t>
                      </a:r>
                    </a:p>
                    <a:p>
                      <a:r>
                        <a:rPr lang="en-US" dirty="0"/>
                        <a:t>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$658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$527.50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$449.68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596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Special Needs Basic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$866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$1,411.44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$1,254.18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88.9%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623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MSC+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$290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$1,657.85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$1,352.03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81.6%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712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7825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088" y="353465"/>
            <a:ext cx="8044161" cy="1325563"/>
          </a:xfrm>
        </p:spPr>
        <p:txBody>
          <a:bodyPr/>
          <a:lstStyle/>
          <a:p>
            <a:pPr>
              <a:defRPr/>
            </a:pPr>
            <a:r>
              <a:rPr lang="en-US" dirty="0"/>
              <a:t>Medicaid and Hospitals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088" y="1676400"/>
            <a:ext cx="7926387" cy="4267200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dirty="0"/>
              <a:t>In 2021, Medicaid, both managed care and fee-for-service, paid for 27.7% of inpatient days at Twin Cities area hospitals and 21.6% at hospitals serving Greater Minnesota communities.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dirty="0"/>
              <a:t>Likely a smaller percentage of overall revenues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B1EC9-3663-4855-50C6-219C6A2AB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Procurement Process and State Oversight of Contractor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32780-2073-A7E7-54C2-DF0EAA586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Determining the optimal number of contractors</a:t>
            </a:r>
          </a:p>
          <a:p>
            <a:r>
              <a:rPr lang="en-US" dirty="0"/>
              <a:t>Determining the length of the contract term</a:t>
            </a:r>
          </a:p>
          <a:p>
            <a:r>
              <a:rPr lang="en-US" dirty="0"/>
              <a:t>Setting payment rates, whether through competitive bid or by state’s actuaries - </a:t>
            </a:r>
          </a:p>
          <a:p>
            <a:r>
              <a:rPr lang="en-US" dirty="0"/>
              <a:t>Linking MCO selection to state goals and strategies</a:t>
            </a:r>
          </a:p>
          <a:p>
            <a:r>
              <a:rPr lang="en-US" dirty="0"/>
              <a:t>Mechanisms for managing market share and the auto-enroll algorithm</a:t>
            </a:r>
          </a:p>
          <a:p>
            <a:r>
              <a:rPr lang="en-US" dirty="0"/>
              <a:t>Mechanisms for linking payment, including enhancements and penalties, to plan performance and to improvements in health status</a:t>
            </a:r>
          </a:p>
        </p:txBody>
      </p:sp>
    </p:spTree>
    <p:extLst>
      <p:ext uri="{BB962C8B-B14F-4D97-AF65-F5344CB8AC3E}">
        <p14:creationId xmlns:p14="http://schemas.microsoft.com/office/powerpoint/2010/main" val="1111388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7E118-B054-F1CD-078D-78633271A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Minnesota With </a:t>
            </a:r>
            <a:br>
              <a:rPr lang="en-US" dirty="0"/>
            </a:br>
            <a:r>
              <a:rPr lang="en-US" dirty="0"/>
              <a:t>Other States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26CBE-1E25-A0D0-33A8-702EDFC63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/>
              <a:t>Michigan on rate setting, premium revenues and margins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Arizona on using procurement to move Medicaid toward state goals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Ohio on centralizing/carving out PBM and claim processing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420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EF88A-304D-C69C-92D4-D3416B9AC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Comparing Medicaid Managed Care in Minnesota and Michigan, 2022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357148C-BC3F-4E80-6337-B650E8AEFC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762092"/>
              </p:ext>
            </p:extLst>
          </p:nvPr>
        </p:nvGraphicFramePr>
        <p:xfrm>
          <a:off x="641350" y="1825625"/>
          <a:ext cx="8043861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1287">
                  <a:extLst>
                    <a:ext uri="{9D8B030D-6E8A-4147-A177-3AD203B41FA5}">
                      <a16:colId xmlns:a16="http://schemas.microsoft.com/office/drawing/2014/main" val="4261511163"/>
                    </a:ext>
                  </a:extLst>
                </a:gridCol>
                <a:gridCol w="2681287">
                  <a:extLst>
                    <a:ext uri="{9D8B030D-6E8A-4147-A177-3AD203B41FA5}">
                      <a16:colId xmlns:a16="http://schemas.microsoft.com/office/drawing/2014/main" val="3464647880"/>
                    </a:ext>
                  </a:extLst>
                </a:gridCol>
                <a:gridCol w="2681287">
                  <a:extLst>
                    <a:ext uri="{9D8B030D-6E8A-4147-A177-3AD203B41FA5}">
                      <a16:colId xmlns:a16="http://schemas.microsoft.com/office/drawing/2014/main" val="36171801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Minnesota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Michigan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390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Average Revenue PMPM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$550.25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$312.30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254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Average Medical PMPM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$456.03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$275.43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129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Medical Loss 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82.9%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88.2%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02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Average Underwriting Margin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538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810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For Additional Information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-108" charset="2"/>
              <a:buNone/>
              <a:defRPr/>
            </a:pPr>
            <a:r>
              <a:rPr lang="en-US" dirty="0">
                <a:ea typeface="ＭＳ Ｐゴシック" pitchFamily="-108" charset="-128"/>
                <a:cs typeface="ＭＳ Ｐゴシック" pitchFamily="-108" charset="-128"/>
              </a:rPr>
              <a:t>Allan Baumgarten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i="1" dirty="0">
                <a:ea typeface="ＭＳ Ｐゴシック" pitchFamily="-108" charset="-128"/>
                <a:cs typeface="ＭＳ Ｐゴシック" pitchFamily="-108" charset="-128"/>
              </a:rPr>
              <a:t>www.AllanBaumgarten.com</a:t>
            </a:r>
            <a:endParaRPr lang="en-US" dirty="0">
              <a:ea typeface="ＭＳ Ｐゴシック" pitchFamily="-108" charset="-128"/>
              <a:cs typeface="ＭＳ Ｐゴシック" pitchFamily="-108" charset="-128"/>
            </a:endParaRPr>
          </a:p>
          <a:p>
            <a:pPr>
              <a:buFont typeface="Wingdings" pitchFamily="-108" charset="2"/>
              <a:buNone/>
              <a:defRPr/>
            </a:pPr>
            <a:r>
              <a:rPr lang="en-US" dirty="0">
                <a:ea typeface="ＭＳ Ｐゴシック" pitchFamily="-108" charset="-128"/>
                <a:cs typeface="ＭＳ Ｐゴシック" pitchFamily="-108" charset="-128"/>
              </a:rPr>
              <a:t>4800 W. 27th Street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dirty="0">
                <a:ea typeface="ＭＳ Ｐゴシック" pitchFamily="-108" charset="-128"/>
                <a:cs typeface="ＭＳ Ｐゴシック" pitchFamily="-108" charset="-128"/>
              </a:rPr>
              <a:t>Minneapolis, MN  55416</a:t>
            </a:r>
          </a:p>
          <a:p>
            <a:pPr>
              <a:defRPr/>
            </a:pPr>
            <a:r>
              <a:rPr lang="en-US" dirty="0">
                <a:ea typeface="ＭＳ Ｐゴシック" pitchFamily="-108" charset="-128"/>
                <a:cs typeface="ＭＳ Ｐゴシック" pitchFamily="-108" charset="-128"/>
              </a:rPr>
              <a:t>E-mail: Baumg010@umn.edu	</a:t>
            </a:r>
          </a:p>
          <a:p>
            <a:pPr>
              <a:defRPr/>
            </a:pPr>
            <a:r>
              <a:rPr lang="en-US" dirty="0">
                <a:ea typeface="ＭＳ Ｐゴシック" pitchFamily="-108" charset="-128"/>
                <a:cs typeface="ＭＳ Ｐゴシック" pitchFamily="-108" charset="-128"/>
              </a:rPr>
              <a:t>952/212-8589</a:t>
            </a:r>
          </a:p>
          <a:p>
            <a:pPr>
              <a:defRPr/>
            </a:pPr>
            <a:r>
              <a:rPr lang="en-US" dirty="0">
                <a:ea typeface="ＭＳ Ｐゴシック" pitchFamily="-108" charset="-128"/>
                <a:cs typeface="ＭＳ Ｐゴシック" pitchFamily="-108" charset="-128"/>
              </a:rPr>
              <a:t>Twitter @allanbaumgarten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8D8EE-8614-B345-B9BD-5686A51F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A56DD-2D78-5A4D-8577-162904FFA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How is Minnesota different?</a:t>
            </a:r>
          </a:p>
          <a:p>
            <a:r>
              <a:rPr lang="en-US" dirty="0"/>
              <a:t>Key trends for providers and health plans</a:t>
            </a:r>
          </a:p>
          <a:p>
            <a:r>
              <a:rPr lang="en-US" dirty="0"/>
              <a:t>Medicaid managed care: financial analysis</a:t>
            </a:r>
          </a:p>
          <a:p>
            <a:r>
              <a:rPr lang="en-US" dirty="0"/>
              <a:t>Medicaid and hospitals</a:t>
            </a:r>
          </a:p>
          <a:p>
            <a:r>
              <a:rPr lang="en-US" dirty="0"/>
              <a:t>Procurement processes and contract oversight</a:t>
            </a:r>
          </a:p>
          <a:p>
            <a:r>
              <a:rPr lang="en-US" dirty="0"/>
              <a:t>Comparing Minnesota and other states</a:t>
            </a:r>
          </a:p>
        </p:txBody>
      </p:sp>
    </p:spTree>
    <p:extLst>
      <p:ext uri="{BB962C8B-B14F-4D97-AF65-F5344CB8AC3E}">
        <p14:creationId xmlns:p14="http://schemas.microsoft.com/office/powerpoint/2010/main" val="94634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6786F-7A22-964C-BD38-F364A32BD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8" y="304800"/>
            <a:ext cx="7926387" cy="1371600"/>
          </a:xfrm>
        </p:spPr>
        <p:txBody>
          <a:bodyPr/>
          <a:lstStyle/>
          <a:p>
            <a:r>
              <a:rPr lang="en-US" dirty="0"/>
              <a:t>How is Minnesota Different?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9F80E-9251-D44A-AD5E-D208FD24B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088" y="1447800"/>
            <a:ext cx="7926387" cy="4495800"/>
          </a:xfrm>
        </p:spPr>
        <p:txBody>
          <a:bodyPr/>
          <a:lstStyle/>
          <a:p>
            <a:r>
              <a:rPr lang="en-US" dirty="0"/>
              <a:t>Limited presence of national insurers, investor-owned hospitals</a:t>
            </a:r>
          </a:p>
          <a:p>
            <a:r>
              <a:rPr lang="en-US" dirty="0"/>
              <a:t>Moratorium on new hospitals, nursing homes, group homes since 1984 </a:t>
            </a:r>
          </a:p>
          <a:p>
            <a:r>
              <a:rPr lang="en-US" dirty="0"/>
              <a:t>Years of consolidation have led to highly concentrated markets for payers and providers.</a:t>
            </a:r>
          </a:p>
          <a:p>
            <a:r>
              <a:rPr lang="en-US" dirty="0"/>
              <a:t>Extent of vertically integrated provider systems; high percentage of physicians, hospitals in systems</a:t>
            </a:r>
          </a:p>
          <a:p>
            <a:r>
              <a:rPr lang="en-US" dirty="0"/>
              <a:t>Low use of capitation, other provider risk-sharing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741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C1FD0-0A63-EE41-88F9-179C0F47E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for Provider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B49F0-B15E-894A-8F89-6DD9D219A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Seeking growth: Further consolidation going beyond state boundaries</a:t>
            </a:r>
          </a:p>
          <a:p>
            <a:r>
              <a:rPr lang="en-US" dirty="0"/>
              <a:t>Continued profitability</a:t>
            </a:r>
          </a:p>
          <a:p>
            <a:r>
              <a:rPr lang="en-US" dirty="0"/>
              <a:t>Declining or flat inpatient days; moves away from investment in inpatient facilities?</a:t>
            </a:r>
          </a:p>
          <a:p>
            <a:r>
              <a:rPr lang="en-US" dirty="0"/>
              <a:t>Medicare and Medicaid cover a growing share of hospital care; hospitals more vulnerable to changes in government policies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154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BD142-8339-5343-A941-CABA9617E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Systems in Twin Cities Have 71% of Market Based on Revenues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2CD7CCE-54B4-73A6-4563-984603789A3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41350" y="1825625"/>
          <a:ext cx="8043863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1559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3EE3D-4496-C141-A088-359B25B3B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Twin Cities Hospital Systems:</a:t>
            </a:r>
            <a:br>
              <a:rPr lang="en-US" dirty="0"/>
            </a:br>
            <a:r>
              <a:rPr lang="en-US" dirty="0"/>
              <a:t>Net Income, 2012-2021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46E6989-D084-2830-0586-12F9136F6B4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41350" y="1825625"/>
          <a:ext cx="8043863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0507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0B542-33C8-BB4E-80BD-F277C6F9A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Flat, Declining Inpatient Days for Minneapolis-St. Paul Hospitals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15BA2B88-371C-7E77-7B3C-0705C0B73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5670651"/>
              </p:ext>
            </p:extLst>
          </p:nvPr>
        </p:nvGraphicFramePr>
        <p:xfrm>
          <a:off x="641350" y="1825625"/>
          <a:ext cx="8044012" cy="4667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775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01BA5-A997-B042-8721-D3FC5C7A1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Expansion of Market Boundaries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ED988-4265-F349-AAE6-2EC7F31D8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Wisconsin – highly regarded regional systems merging – Froedtert with ThedaCare, Gundersen with Bellin; others in the works; also lots of construction</a:t>
            </a:r>
          </a:p>
          <a:p>
            <a:r>
              <a:rPr lang="en-US" dirty="0"/>
              <a:t>Non-contiguous hospital mergers: Advocate-Atrium, Mercy-Bon Secours, Dignity-CHI</a:t>
            </a:r>
          </a:p>
          <a:p>
            <a:r>
              <a:rPr lang="en-US" dirty="0"/>
              <a:t> For health plans: expansion of Medica to 7 states, HealthPartners ventures in five states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550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7FB28-72A8-D543-A149-73719F07E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Plan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481A2-CAAF-6745-BCFE-91766926A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 enrollment growth, especially for Medicaid, Medicare Advantage and individual plans; seeing modest decline so far with Medicaid unwinding</a:t>
            </a:r>
          </a:p>
          <a:p>
            <a:r>
              <a:rPr lang="en-US" dirty="0"/>
              <a:t>Record HMO profits in 2022, led by Medicaid/public programs New competition from UnitedHealthcare (with Medicaid contracts) and Allina-Aetna</a:t>
            </a:r>
          </a:p>
          <a:p>
            <a:r>
              <a:rPr lang="en-US" dirty="0"/>
              <a:t>Does the non-profit/for-profit distinction matter?</a:t>
            </a:r>
          </a:p>
        </p:txBody>
      </p:sp>
    </p:spTree>
    <p:extLst>
      <p:ext uri="{BB962C8B-B14F-4D97-AF65-F5344CB8AC3E}">
        <p14:creationId xmlns:p14="http://schemas.microsoft.com/office/powerpoint/2010/main" val="756465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13560</TotalTime>
  <Words>1080</Words>
  <Application>Microsoft Macintosh PowerPoint</Application>
  <PresentationFormat>Custom</PresentationFormat>
  <Paragraphs>172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</vt:lpstr>
      <vt:lpstr>Wingdings</vt:lpstr>
      <vt:lpstr>Office Theme</vt:lpstr>
      <vt:lpstr>Medicaid Managed Care  and the Minnesota Market</vt:lpstr>
      <vt:lpstr>Presentation Outline</vt:lpstr>
      <vt:lpstr>How is Minnesota Different?</vt:lpstr>
      <vt:lpstr>Trends for Provider Systems</vt:lpstr>
      <vt:lpstr>Three Systems in Twin Cities Have 71% of Market Based on Revenues</vt:lpstr>
      <vt:lpstr>Twin Cities Hospital Systems: Net Income, 2012-2021</vt:lpstr>
      <vt:lpstr>Flat, Declining Inpatient Days for Minneapolis-St. Paul Hospitals</vt:lpstr>
      <vt:lpstr>Expansion of Market Boundaries</vt:lpstr>
      <vt:lpstr>Health Plan Trends</vt:lpstr>
      <vt:lpstr>HMO Enrollment Growth, 1987-2022</vt:lpstr>
      <vt:lpstr>Minnesota HMOs  Record Profits in 2022</vt:lpstr>
      <vt:lpstr>Underwriting Income for Minnesota Public Programs, 2000-2022</vt:lpstr>
      <vt:lpstr>Trends in Revenues and Expenses for Medicaid Plans</vt:lpstr>
      <vt:lpstr>2022 Results for Other State Programs</vt:lpstr>
      <vt:lpstr>Medicaid and Hospitals</vt:lpstr>
      <vt:lpstr>Procurement Process and State Oversight of Contractor Performance</vt:lpstr>
      <vt:lpstr>Comparing Minnesota With  Other States</vt:lpstr>
      <vt:lpstr>Comparing Medicaid Managed Care in Minnesota and Michigan, 2022</vt:lpstr>
      <vt:lpstr>For Additional Information</vt:lpstr>
    </vt:vector>
  </TitlesOfParts>
  <Company>Allan Baumgrten and Associates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Global View: How Does Minnesota Compare?</dc:title>
  <dc:creator>Allan Baumgarten</dc:creator>
  <cp:lastModifiedBy>Allan Baumgarten</cp:lastModifiedBy>
  <cp:revision>336</cp:revision>
  <cp:lastPrinted>2018-11-02T14:24:58Z</cp:lastPrinted>
  <dcterms:created xsi:type="dcterms:W3CDTF">2017-01-15T05:33:21Z</dcterms:created>
  <dcterms:modified xsi:type="dcterms:W3CDTF">2023-12-04T07:51:32Z</dcterms:modified>
</cp:coreProperties>
</file>